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65" r:id="rId4"/>
    <p:sldId id="264" r:id="rId5"/>
    <p:sldId id="266" r:id="rId6"/>
    <p:sldId id="259" r:id="rId7"/>
    <p:sldId id="260" r:id="rId8"/>
    <p:sldId id="267" r:id="rId9"/>
    <p:sldId id="263" r:id="rId10"/>
    <p:sldId id="261" r:id="rId11"/>
    <p:sldId id="258" r:id="rId12"/>
  </p:sldIdLst>
  <p:sldSz cx="9144000" cy="5143500" type="screen16x9"/>
  <p:notesSz cx="6858000" cy="9144000"/>
  <p:embeddedFontLst>
    <p:embeddedFont>
      <p:font typeface="Tahoma" panose="020B0604030504040204" pitchFamily="34" charset="0"/>
      <p:regular r:id="rId14"/>
      <p:bold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86" roundtripDataSignature="AMtx7mhygrQjIZ3jsmC0TpZngWMV4qot5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26"/>
  </p:normalViewPr>
  <p:slideViewPr>
    <p:cSldViewPr snapToGrid="0">
      <p:cViewPr varScale="1">
        <p:scale>
          <a:sx n="140" d="100"/>
          <a:sy n="140" d="100"/>
        </p:scale>
        <p:origin x="840" y="17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89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88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87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90" Type="http://schemas.openxmlformats.org/officeDocument/2006/relationships/tableStyles" Target="tableStyles.xml"/><Relationship Id="rId10" Type="http://schemas.openxmlformats.org/officeDocument/2006/relationships/slide" Target="slides/slide9.xml"/><Relationship Id="rId86" Type="http://customschemas.google.com/relationships/presentationmetadata" Target="meta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:notes"/>
          <p:cNvSpPr/>
          <p:nvPr/>
        </p:nvSpPr>
        <p:spPr>
          <a:xfrm>
            <a:off x="3881142" y="8686347"/>
            <a:ext cx="2963763" cy="445509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sl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fld>
            <a:endParaRPr sz="1200" b="0" i="0" u="none" strike="noStrike" cap="none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" name="Google Shape;6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95325"/>
            <a:ext cx="6094413" cy="3427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63" name="Google Shape;63;p1:notes"/>
          <p:cNvSpPr txBox="1">
            <a:spLocks noGrp="1"/>
          </p:cNvSpPr>
          <p:nvPr>
            <p:ph type="body" idx="1"/>
          </p:nvPr>
        </p:nvSpPr>
        <p:spPr>
          <a:xfrm>
            <a:off x="685176" y="4343327"/>
            <a:ext cx="5486962" cy="41151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1100" b="0" strike="noStrike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2:notes"/>
          <p:cNvSpPr/>
          <p:nvPr/>
        </p:nvSpPr>
        <p:spPr>
          <a:xfrm>
            <a:off x="3881142" y="8686347"/>
            <a:ext cx="2963763" cy="445509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sl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10</a:t>
            </a:fld>
            <a:endParaRPr sz="1200" b="0" i="0" u="none" strike="noStrike" cap="none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95325"/>
            <a:ext cx="6094413" cy="3427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70" name="Google Shape;70;p2:notes"/>
          <p:cNvSpPr txBox="1">
            <a:spLocks noGrp="1"/>
          </p:cNvSpPr>
          <p:nvPr>
            <p:ph type="body" idx="1"/>
          </p:nvPr>
        </p:nvSpPr>
        <p:spPr>
          <a:xfrm>
            <a:off x="685176" y="4343327"/>
            <a:ext cx="5486962" cy="41151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1100" b="0" strike="noStrike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100870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2:notes"/>
          <p:cNvSpPr/>
          <p:nvPr/>
        </p:nvSpPr>
        <p:spPr>
          <a:xfrm>
            <a:off x="3881142" y="8686347"/>
            <a:ext cx="2963763" cy="445509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sl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</a:t>
            </a:fld>
            <a:endParaRPr sz="1200" b="0" i="0" u="none" strike="noStrike" cap="none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95325"/>
            <a:ext cx="6094413" cy="3427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70" name="Google Shape;70;p2:notes"/>
          <p:cNvSpPr txBox="1">
            <a:spLocks noGrp="1"/>
          </p:cNvSpPr>
          <p:nvPr>
            <p:ph type="body" idx="1"/>
          </p:nvPr>
        </p:nvSpPr>
        <p:spPr>
          <a:xfrm>
            <a:off x="685176" y="4343327"/>
            <a:ext cx="5486962" cy="41151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1100" b="0" strike="noStrike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916093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2:notes"/>
          <p:cNvSpPr/>
          <p:nvPr/>
        </p:nvSpPr>
        <p:spPr>
          <a:xfrm>
            <a:off x="3881142" y="8686347"/>
            <a:ext cx="2963763" cy="445509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sl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fld>
            <a:endParaRPr sz="1200" b="0" i="0" u="none" strike="noStrike" cap="none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95325"/>
            <a:ext cx="6094413" cy="3427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70" name="Google Shape;70;p2:notes"/>
          <p:cNvSpPr txBox="1">
            <a:spLocks noGrp="1"/>
          </p:cNvSpPr>
          <p:nvPr>
            <p:ph type="body" idx="1"/>
          </p:nvPr>
        </p:nvSpPr>
        <p:spPr>
          <a:xfrm>
            <a:off x="685176" y="4343327"/>
            <a:ext cx="5486962" cy="41151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1100" b="0" strike="noStrike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2:notes"/>
          <p:cNvSpPr/>
          <p:nvPr/>
        </p:nvSpPr>
        <p:spPr>
          <a:xfrm>
            <a:off x="3881142" y="8686347"/>
            <a:ext cx="2963763" cy="445509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sl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fld>
            <a:endParaRPr sz="1200" b="0" i="0" u="none" strike="noStrike" cap="none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95325"/>
            <a:ext cx="6094413" cy="3427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70" name="Google Shape;70;p2:notes"/>
          <p:cNvSpPr txBox="1">
            <a:spLocks noGrp="1"/>
          </p:cNvSpPr>
          <p:nvPr>
            <p:ph type="body" idx="1"/>
          </p:nvPr>
        </p:nvSpPr>
        <p:spPr>
          <a:xfrm>
            <a:off x="685176" y="4343327"/>
            <a:ext cx="5486962" cy="41151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1100" b="0" strike="noStrike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077513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2:notes"/>
          <p:cNvSpPr/>
          <p:nvPr/>
        </p:nvSpPr>
        <p:spPr>
          <a:xfrm>
            <a:off x="3881142" y="8686347"/>
            <a:ext cx="2963763" cy="445509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sl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</a:t>
            </a:fld>
            <a:endParaRPr sz="1200" b="0" i="0" u="none" strike="noStrike" cap="none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95325"/>
            <a:ext cx="6094413" cy="3427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70" name="Google Shape;70;p2:notes"/>
          <p:cNvSpPr txBox="1">
            <a:spLocks noGrp="1"/>
          </p:cNvSpPr>
          <p:nvPr>
            <p:ph type="body" idx="1"/>
          </p:nvPr>
        </p:nvSpPr>
        <p:spPr>
          <a:xfrm>
            <a:off x="685176" y="4343327"/>
            <a:ext cx="5486962" cy="41151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1100" b="0" strike="noStrike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50740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2:notes"/>
          <p:cNvSpPr/>
          <p:nvPr/>
        </p:nvSpPr>
        <p:spPr>
          <a:xfrm>
            <a:off x="3881142" y="8686347"/>
            <a:ext cx="2963763" cy="445509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sl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</a:t>
            </a:fld>
            <a:endParaRPr sz="1200" b="0" i="0" u="none" strike="noStrike" cap="none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95325"/>
            <a:ext cx="6094413" cy="3427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70" name="Google Shape;70;p2:notes"/>
          <p:cNvSpPr txBox="1">
            <a:spLocks noGrp="1"/>
          </p:cNvSpPr>
          <p:nvPr>
            <p:ph type="body" idx="1"/>
          </p:nvPr>
        </p:nvSpPr>
        <p:spPr>
          <a:xfrm>
            <a:off x="685176" y="4343327"/>
            <a:ext cx="5486962" cy="41151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1100" b="0" strike="noStrike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485780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2:notes"/>
          <p:cNvSpPr/>
          <p:nvPr/>
        </p:nvSpPr>
        <p:spPr>
          <a:xfrm>
            <a:off x="3881142" y="8686347"/>
            <a:ext cx="2963763" cy="445509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sl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6</a:t>
            </a:fld>
            <a:endParaRPr sz="1200" b="0" i="0" u="none" strike="noStrike" cap="none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95325"/>
            <a:ext cx="6094413" cy="3427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70" name="Google Shape;70;p2:notes"/>
          <p:cNvSpPr txBox="1">
            <a:spLocks noGrp="1"/>
          </p:cNvSpPr>
          <p:nvPr>
            <p:ph type="body" idx="1"/>
          </p:nvPr>
        </p:nvSpPr>
        <p:spPr>
          <a:xfrm>
            <a:off x="685176" y="4343327"/>
            <a:ext cx="5486962" cy="41151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1100" b="0" strike="noStrike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341311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2:notes"/>
          <p:cNvSpPr/>
          <p:nvPr/>
        </p:nvSpPr>
        <p:spPr>
          <a:xfrm>
            <a:off x="3881142" y="8686347"/>
            <a:ext cx="2963763" cy="445509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sl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7</a:t>
            </a:fld>
            <a:endParaRPr sz="1200" b="0" i="0" u="none" strike="noStrike" cap="none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95325"/>
            <a:ext cx="6094413" cy="3427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70" name="Google Shape;70;p2:notes"/>
          <p:cNvSpPr txBox="1">
            <a:spLocks noGrp="1"/>
          </p:cNvSpPr>
          <p:nvPr>
            <p:ph type="body" idx="1"/>
          </p:nvPr>
        </p:nvSpPr>
        <p:spPr>
          <a:xfrm>
            <a:off x="685176" y="4343327"/>
            <a:ext cx="5486962" cy="41151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1100" b="0" strike="noStrike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981088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2:notes"/>
          <p:cNvSpPr/>
          <p:nvPr/>
        </p:nvSpPr>
        <p:spPr>
          <a:xfrm>
            <a:off x="3881142" y="8686347"/>
            <a:ext cx="2963763" cy="445509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sl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8</a:t>
            </a:fld>
            <a:endParaRPr sz="1200" b="0" i="0" u="none" strike="noStrike" cap="none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95325"/>
            <a:ext cx="6094413" cy="3427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70" name="Google Shape;70;p2:notes"/>
          <p:cNvSpPr txBox="1">
            <a:spLocks noGrp="1"/>
          </p:cNvSpPr>
          <p:nvPr>
            <p:ph type="body" idx="1"/>
          </p:nvPr>
        </p:nvSpPr>
        <p:spPr>
          <a:xfrm>
            <a:off x="685176" y="4343327"/>
            <a:ext cx="5486962" cy="41151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1100" b="0" strike="noStrike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142574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2:notes"/>
          <p:cNvSpPr/>
          <p:nvPr/>
        </p:nvSpPr>
        <p:spPr>
          <a:xfrm>
            <a:off x="3881142" y="8686347"/>
            <a:ext cx="2963763" cy="445509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sl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9</a:t>
            </a:fld>
            <a:endParaRPr sz="1200" b="0" i="0" u="none" strike="noStrike" cap="none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95325"/>
            <a:ext cx="6094413" cy="3427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70" name="Google Shape;70;p2:notes"/>
          <p:cNvSpPr txBox="1">
            <a:spLocks noGrp="1"/>
          </p:cNvSpPr>
          <p:nvPr>
            <p:ph type="body" idx="1"/>
          </p:nvPr>
        </p:nvSpPr>
        <p:spPr>
          <a:xfrm>
            <a:off x="685176" y="4343327"/>
            <a:ext cx="5486962" cy="41151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1100" b="0" strike="noStrike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202085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 type="blank">
  <p:cSld name="BLANK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and Content" type="twoObjAndObj">
  <p:cSld name="TWO_OBJECTS_AND_OBJEC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9"/>
          <p:cNvSpPr txBox="1">
            <a:spLocks noGrp="1"/>
          </p:cNvSpPr>
          <p:nvPr>
            <p:ph type="title"/>
          </p:nvPr>
        </p:nvSpPr>
        <p:spPr>
          <a:xfrm>
            <a:off x="457200" y="204660"/>
            <a:ext cx="8215200" cy="84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9"/>
          <p:cNvSpPr txBox="1">
            <a:spLocks noGrp="1"/>
          </p:cNvSpPr>
          <p:nvPr>
            <p:ph type="body" idx="1"/>
          </p:nvPr>
        </p:nvSpPr>
        <p:spPr>
          <a:xfrm>
            <a:off x="457200" y="1203390"/>
            <a:ext cx="4008960" cy="1614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26" name="Google Shape;26;p39"/>
          <p:cNvSpPr txBox="1">
            <a:spLocks noGrp="1"/>
          </p:cNvSpPr>
          <p:nvPr>
            <p:ph type="body" idx="2"/>
          </p:nvPr>
        </p:nvSpPr>
        <p:spPr>
          <a:xfrm>
            <a:off x="4667040" y="1203390"/>
            <a:ext cx="4008960" cy="33839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27" name="Google Shape;27;p39"/>
          <p:cNvSpPr txBox="1">
            <a:spLocks noGrp="1"/>
          </p:cNvSpPr>
          <p:nvPr>
            <p:ph type="body" idx="3"/>
          </p:nvPr>
        </p:nvSpPr>
        <p:spPr>
          <a:xfrm>
            <a:off x="457200" y="2971080"/>
            <a:ext cx="4008960" cy="1614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Content and 2 Content" type="objAndTwoObj">
  <p:cSld name="OBJECT_AND_TWO_OBJECTS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40"/>
          <p:cNvSpPr txBox="1">
            <a:spLocks noGrp="1"/>
          </p:cNvSpPr>
          <p:nvPr>
            <p:ph type="title"/>
          </p:nvPr>
        </p:nvSpPr>
        <p:spPr>
          <a:xfrm>
            <a:off x="457200" y="204660"/>
            <a:ext cx="8215200" cy="84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40"/>
          <p:cNvSpPr txBox="1">
            <a:spLocks noGrp="1"/>
          </p:cNvSpPr>
          <p:nvPr>
            <p:ph type="body" idx="1"/>
          </p:nvPr>
        </p:nvSpPr>
        <p:spPr>
          <a:xfrm>
            <a:off x="457200" y="1203390"/>
            <a:ext cx="4008960" cy="33839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31" name="Google Shape;31;p40"/>
          <p:cNvSpPr txBox="1">
            <a:spLocks noGrp="1"/>
          </p:cNvSpPr>
          <p:nvPr>
            <p:ph type="body" idx="2"/>
          </p:nvPr>
        </p:nvSpPr>
        <p:spPr>
          <a:xfrm>
            <a:off x="4667040" y="1203390"/>
            <a:ext cx="4008960" cy="1614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40"/>
          <p:cNvSpPr txBox="1">
            <a:spLocks noGrp="1"/>
          </p:cNvSpPr>
          <p:nvPr>
            <p:ph type="body" idx="3"/>
          </p:nvPr>
        </p:nvSpPr>
        <p:spPr>
          <a:xfrm>
            <a:off x="4667040" y="2971080"/>
            <a:ext cx="4008960" cy="1614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over Content" type="twoObjOverTx">
  <p:cSld name="TWO_OBJECTS_OVER_TEX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41"/>
          <p:cNvSpPr txBox="1">
            <a:spLocks noGrp="1"/>
          </p:cNvSpPr>
          <p:nvPr>
            <p:ph type="title"/>
          </p:nvPr>
        </p:nvSpPr>
        <p:spPr>
          <a:xfrm>
            <a:off x="457200" y="204660"/>
            <a:ext cx="8215200" cy="84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41"/>
          <p:cNvSpPr txBox="1">
            <a:spLocks noGrp="1"/>
          </p:cNvSpPr>
          <p:nvPr>
            <p:ph type="body" idx="1"/>
          </p:nvPr>
        </p:nvSpPr>
        <p:spPr>
          <a:xfrm>
            <a:off x="457200" y="1203390"/>
            <a:ext cx="4008960" cy="1614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41"/>
          <p:cNvSpPr txBox="1">
            <a:spLocks noGrp="1"/>
          </p:cNvSpPr>
          <p:nvPr>
            <p:ph type="body" idx="2"/>
          </p:nvPr>
        </p:nvSpPr>
        <p:spPr>
          <a:xfrm>
            <a:off x="4667040" y="1203390"/>
            <a:ext cx="4008960" cy="1614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41"/>
          <p:cNvSpPr txBox="1">
            <a:spLocks noGrp="1"/>
          </p:cNvSpPr>
          <p:nvPr>
            <p:ph type="body" idx="3"/>
          </p:nvPr>
        </p:nvSpPr>
        <p:spPr>
          <a:xfrm>
            <a:off x="457200" y="2971080"/>
            <a:ext cx="8215200" cy="1614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 over Content" type="objOverTx">
  <p:cSld name="OBJECT_OVER_TEX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42"/>
          <p:cNvSpPr txBox="1">
            <a:spLocks noGrp="1"/>
          </p:cNvSpPr>
          <p:nvPr>
            <p:ph type="title"/>
          </p:nvPr>
        </p:nvSpPr>
        <p:spPr>
          <a:xfrm>
            <a:off x="457200" y="204660"/>
            <a:ext cx="8215200" cy="84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42"/>
          <p:cNvSpPr txBox="1">
            <a:spLocks noGrp="1"/>
          </p:cNvSpPr>
          <p:nvPr>
            <p:ph type="body" idx="1"/>
          </p:nvPr>
        </p:nvSpPr>
        <p:spPr>
          <a:xfrm>
            <a:off x="457200" y="1203390"/>
            <a:ext cx="8215200" cy="1614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42"/>
          <p:cNvSpPr txBox="1">
            <a:spLocks noGrp="1"/>
          </p:cNvSpPr>
          <p:nvPr>
            <p:ph type="body" idx="2"/>
          </p:nvPr>
        </p:nvSpPr>
        <p:spPr>
          <a:xfrm>
            <a:off x="457200" y="2971080"/>
            <a:ext cx="8215200" cy="1614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4 Content" type="fourObj">
  <p:cSld name="FOUR_OBJECTS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43"/>
          <p:cNvSpPr txBox="1">
            <a:spLocks noGrp="1"/>
          </p:cNvSpPr>
          <p:nvPr>
            <p:ph type="title"/>
          </p:nvPr>
        </p:nvSpPr>
        <p:spPr>
          <a:xfrm>
            <a:off x="457200" y="204660"/>
            <a:ext cx="8215200" cy="84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43"/>
          <p:cNvSpPr txBox="1">
            <a:spLocks noGrp="1"/>
          </p:cNvSpPr>
          <p:nvPr>
            <p:ph type="body" idx="1"/>
          </p:nvPr>
        </p:nvSpPr>
        <p:spPr>
          <a:xfrm>
            <a:off x="457200" y="1203390"/>
            <a:ext cx="4008960" cy="1614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45" name="Google Shape;45;p43"/>
          <p:cNvSpPr txBox="1">
            <a:spLocks noGrp="1"/>
          </p:cNvSpPr>
          <p:nvPr>
            <p:ph type="body" idx="2"/>
          </p:nvPr>
        </p:nvSpPr>
        <p:spPr>
          <a:xfrm>
            <a:off x="4667040" y="1203390"/>
            <a:ext cx="4008960" cy="1614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43"/>
          <p:cNvSpPr txBox="1">
            <a:spLocks noGrp="1"/>
          </p:cNvSpPr>
          <p:nvPr>
            <p:ph type="body" idx="3"/>
          </p:nvPr>
        </p:nvSpPr>
        <p:spPr>
          <a:xfrm>
            <a:off x="457200" y="2971080"/>
            <a:ext cx="4008960" cy="1614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47" name="Google Shape;47;p43"/>
          <p:cNvSpPr txBox="1">
            <a:spLocks noGrp="1"/>
          </p:cNvSpPr>
          <p:nvPr>
            <p:ph type="body" idx="4"/>
          </p:nvPr>
        </p:nvSpPr>
        <p:spPr>
          <a:xfrm>
            <a:off x="4667040" y="2971080"/>
            <a:ext cx="4008960" cy="1614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6 Content">
  <p:cSld name="Title, 6 Conten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44"/>
          <p:cNvSpPr txBox="1">
            <a:spLocks noGrp="1"/>
          </p:cNvSpPr>
          <p:nvPr>
            <p:ph type="title"/>
          </p:nvPr>
        </p:nvSpPr>
        <p:spPr>
          <a:xfrm>
            <a:off x="457200" y="204660"/>
            <a:ext cx="8215200" cy="84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44"/>
          <p:cNvSpPr txBox="1">
            <a:spLocks noGrp="1"/>
          </p:cNvSpPr>
          <p:nvPr>
            <p:ph type="body" idx="1"/>
          </p:nvPr>
        </p:nvSpPr>
        <p:spPr>
          <a:xfrm>
            <a:off x="457200" y="1203390"/>
            <a:ext cx="2644920" cy="1614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44"/>
          <p:cNvSpPr txBox="1">
            <a:spLocks noGrp="1"/>
          </p:cNvSpPr>
          <p:nvPr>
            <p:ph type="body" idx="2"/>
          </p:nvPr>
        </p:nvSpPr>
        <p:spPr>
          <a:xfrm>
            <a:off x="3234600" y="1203390"/>
            <a:ext cx="2644920" cy="1614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44"/>
          <p:cNvSpPr txBox="1">
            <a:spLocks noGrp="1"/>
          </p:cNvSpPr>
          <p:nvPr>
            <p:ph type="body" idx="3"/>
          </p:nvPr>
        </p:nvSpPr>
        <p:spPr>
          <a:xfrm>
            <a:off x="6012360" y="1203390"/>
            <a:ext cx="2644920" cy="1614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53" name="Google Shape;53;p44"/>
          <p:cNvSpPr txBox="1">
            <a:spLocks noGrp="1"/>
          </p:cNvSpPr>
          <p:nvPr>
            <p:ph type="body" idx="4"/>
          </p:nvPr>
        </p:nvSpPr>
        <p:spPr>
          <a:xfrm>
            <a:off x="457200" y="2971080"/>
            <a:ext cx="2644920" cy="1614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54" name="Google Shape;54;p44"/>
          <p:cNvSpPr txBox="1">
            <a:spLocks noGrp="1"/>
          </p:cNvSpPr>
          <p:nvPr>
            <p:ph type="body" idx="5"/>
          </p:nvPr>
        </p:nvSpPr>
        <p:spPr>
          <a:xfrm>
            <a:off x="3234600" y="2971080"/>
            <a:ext cx="2644920" cy="1614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55" name="Google Shape;55;p44"/>
          <p:cNvSpPr txBox="1">
            <a:spLocks noGrp="1"/>
          </p:cNvSpPr>
          <p:nvPr>
            <p:ph type="body" idx="6"/>
          </p:nvPr>
        </p:nvSpPr>
        <p:spPr>
          <a:xfrm>
            <a:off x="6012360" y="2971080"/>
            <a:ext cx="2644920" cy="1614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nd slide_bottom banner">
  <p:cSld name="2nd slide_bottom banner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Google Shape;57;p45" descr="banner2nologo_thinner.pdf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5369" y="4842657"/>
            <a:ext cx="9160709" cy="317854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45" descr="banner_logotopright2_nosuperscript_RGB.pdf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389228" y="-3270"/>
            <a:ext cx="1766112" cy="574214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45"/>
          <p:cNvSpPr txBox="1"/>
          <p:nvPr/>
        </p:nvSpPr>
        <p:spPr>
          <a:xfrm>
            <a:off x="6843393" y="4842656"/>
            <a:ext cx="2133600" cy="2781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l" sz="1350" b="0" i="0" u="none" strike="noStrike" cap="non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www.ceric-eric.eu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jp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6;p33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4680" y="4842180"/>
            <a:ext cx="9159840" cy="31806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7;p33"/>
          <p:cNvSpPr/>
          <p:nvPr/>
        </p:nvSpPr>
        <p:spPr>
          <a:xfrm>
            <a:off x="6843600" y="4842180"/>
            <a:ext cx="2133720" cy="277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500" tIns="33750" rIns="67500" bIns="337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sl" sz="14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www.ceric-eric.eu</a:t>
            </a:r>
            <a:endParaRPr sz="1400" b="0" i="0" u="none" strike="noStrike" cap="none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Google Shape;8;p33"/>
          <p:cNvSpPr txBox="1">
            <a:spLocks noGrp="1"/>
          </p:cNvSpPr>
          <p:nvPr>
            <p:ph type="title"/>
          </p:nvPr>
        </p:nvSpPr>
        <p:spPr>
          <a:xfrm>
            <a:off x="457200" y="204660"/>
            <a:ext cx="8215200" cy="84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33"/>
          <p:cNvSpPr txBox="1">
            <a:spLocks noGrp="1"/>
          </p:cNvSpPr>
          <p:nvPr>
            <p:ph type="body" idx="1"/>
          </p:nvPr>
        </p:nvSpPr>
        <p:spPr>
          <a:xfrm>
            <a:off x="457200" y="1203390"/>
            <a:ext cx="8215200" cy="33839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10" name="Google Shape;10;p33" descr="banner_logotopright2_nosuperscript_RGB.pdf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7735645" y="-1"/>
            <a:ext cx="1408356" cy="610529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"/>
          <p:cNvSpPr/>
          <p:nvPr/>
        </p:nvSpPr>
        <p:spPr>
          <a:xfrm>
            <a:off x="1426500" y="226260"/>
            <a:ext cx="5625980" cy="8177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500" tIns="33750" rIns="67500" bIns="337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Google Shape;66;p1"/>
          <p:cNvSpPr txBox="1"/>
          <p:nvPr/>
        </p:nvSpPr>
        <p:spPr>
          <a:xfrm>
            <a:off x="763560" y="497517"/>
            <a:ext cx="7850088" cy="30613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254000" indent="-254000">
              <a:lnSpc>
                <a:spcPct val="93000"/>
              </a:lnSpc>
              <a:buSzPts val="3000"/>
            </a:pPr>
            <a:r>
              <a:rPr lang="en-US" sz="1800" i="0" u="none" strike="noStrike" cap="none" dirty="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June, 4</a:t>
            </a:r>
            <a:r>
              <a:rPr lang="en-US" sz="1800" i="0" u="none" strike="noStrike" cap="none" baseline="30000" dirty="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th </a:t>
            </a:r>
          </a:p>
          <a:p>
            <a:pPr marL="254000" indent="-254000">
              <a:lnSpc>
                <a:spcPct val="93000"/>
              </a:lnSpc>
              <a:buSzPts val="3000"/>
            </a:pPr>
            <a:r>
              <a:rPr lang="en-US" sz="1800" i="0" u="none" strike="noStrike" cap="none" dirty="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Research Infrastructures in a Changing Global, Environmental and Socio-economical Context</a:t>
            </a:r>
          </a:p>
          <a:p>
            <a:pPr marL="254000" marR="0" lvl="0" indent="-254000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lang="en-US" sz="2800" b="1" i="0" u="none" strike="noStrike" cap="none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Tahoma"/>
            </a:endParaRPr>
          </a:p>
          <a:p>
            <a:pPr marL="254000" marR="0" lvl="0" indent="-254000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US" sz="2800" b="1" i="0" u="none" strike="noStrike" cap="none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Tahoma"/>
              </a:rPr>
              <a:t>Critical raw materials and supply chain challenges</a:t>
            </a:r>
          </a:p>
          <a:p>
            <a:pPr marL="254000" marR="0" lvl="0" indent="-254000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lang="en-US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Tahoma"/>
            </a:endParaRPr>
          </a:p>
          <a:p>
            <a:pPr marL="254000" marR="0" lvl="0" indent="-254000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US" sz="2800" i="0" u="none" strike="noStrike" cap="none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Tahoma"/>
              </a:rPr>
              <a:t>Jana Kolar</a:t>
            </a:r>
            <a:endParaRPr sz="2800" i="0" u="none" strike="noStrike" cap="none" dirty="0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2"/>
          <p:cNvSpPr/>
          <p:nvPr/>
        </p:nvSpPr>
        <p:spPr>
          <a:xfrm>
            <a:off x="285763" y="190046"/>
            <a:ext cx="8145855" cy="4463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500" tIns="33750" rIns="67500" bIns="337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GB" sz="2300" b="1" dirty="0">
                <a:latin typeface="Tahoma"/>
                <a:ea typeface="Tahoma"/>
                <a:cs typeface="Tahoma"/>
                <a:sym typeface="Tahoma"/>
              </a:rPr>
              <a:t>Some Future Challenges 2.  - Critical Raw Materials</a:t>
            </a:r>
            <a:endParaRPr lang="en-GB" sz="2300" b="0" i="0" u="none" strike="noStrike" cap="none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99EE1FF-43B7-0D8A-70BC-88578A47A2B1}"/>
              </a:ext>
            </a:extLst>
          </p:cNvPr>
          <p:cNvSpPr txBox="1"/>
          <p:nvPr/>
        </p:nvSpPr>
        <p:spPr>
          <a:xfrm>
            <a:off x="285764" y="636356"/>
            <a:ext cx="885823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Permanent Magnets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Widely used in advanced technologies, including synchrotrons (insertion devices, storage rings)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Essential for reducing energy consumption</a:t>
            </a:r>
          </a:p>
          <a:p>
            <a:endParaRPr lang="en-GB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Geopolitical Risks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High concentration of critical raw materials in specific regions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Potential supply disruptions due to geopolitical tensions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GB" sz="2400" dirty="0">
                <a:solidFill>
                  <a:srgbClr val="0E0E0E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Role of RIs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rgbClr val="0E0E0E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Development of strategies to mitigate risks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rgbClr val="0E0E0E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Collect</a:t>
            </a:r>
            <a:r>
              <a:rPr lang="en-GB" sz="1800" dirty="0">
                <a:solidFill>
                  <a:srgbClr val="0E0E0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&amp;</a:t>
            </a:r>
            <a:r>
              <a:rPr lang="en-GB" sz="1800" dirty="0">
                <a:solidFill>
                  <a:srgbClr val="0E0E0E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recycle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rgbClr val="0E0E0E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Contribution to Innovation (e.g. Advanced Materials JU)</a:t>
            </a:r>
          </a:p>
          <a:p>
            <a:endParaRPr lang="en-GB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GB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GB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GB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64654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2"/>
          <p:cNvSpPr/>
          <p:nvPr/>
        </p:nvSpPr>
        <p:spPr>
          <a:xfrm>
            <a:off x="285764" y="190046"/>
            <a:ext cx="7413484" cy="4463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500" tIns="33750" rIns="67500" bIns="337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GB" sz="2400" b="1" dirty="0">
                <a:latin typeface="Tahoma"/>
                <a:ea typeface="Tahoma"/>
                <a:cs typeface="Tahoma"/>
                <a:sym typeface="Tahoma"/>
              </a:rPr>
              <a:t>Conclusions</a:t>
            </a:r>
            <a:endParaRPr lang="en-GB" sz="2400" b="0" i="0" u="none" strike="noStrike" cap="none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99EE1FF-43B7-0D8A-70BC-88578A47A2B1}"/>
              </a:ext>
            </a:extLst>
          </p:cNvPr>
          <p:cNvSpPr txBox="1"/>
          <p:nvPr/>
        </p:nvSpPr>
        <p:spPr>
          <a:xfrm>
            <a:off x="285766" y="820741"/>
            <a:ext cx="5360122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Strategic Importance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Autonomy and resilience of RIs are crucial for the EU’s scientific and technological leadership</a:t>
            </a:r>
          </a:p>
          <a:p>
            <a:endParaRPr lang="en-GB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Call to Action</a:t>
            </a:r>
            <a:endParaRPr lang="en-GB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RIs to engage in: </a:t>
            </a:r>
          </a:p>
          <a:p>
            <a:pPr lvl="8"/>
            <a:r>
              <a:rPr lang="en-GB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- risk assessment and mitigation  </a:t>
            </a:r>
          </a:p>
          <a:p>
            <a:pPr lvl="4"/>
            <a:r>
              <a:rPr lang="en-GB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- innovation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Strategic guidance of ESFRI and national policymakers and funders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Finances</a:t>
            </a:r>
            <a:endParaRPr lang="en-GB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GB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AB9F112-DCF4-A222-0205-25AE3C7CF4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89946" y="5661"/>
            <a:ext cx="1905000" cy="1409700"/>
          </a:xfrm>
          <a:prstGeom prst="rect">
            <a:avLst/>
          </a:prstGeom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A9679D04-694C-9547-F45D-79B0A7B48C88}"/>
              </a:ext>
            </a:extLst>
          </p:cNvPr>
          <p:cNvGrpSpPr/>
          <p:nvPr/>
        </p:nvGrpSpPr>
        <p:grpSpPr>
          <a:xfrm>
            <a:off x="5389946" y="1603131"/>
            <a:ext cx="4618603" cy="2947344"/>
            <a:chOff x="5389946" y="1603131"/>
            <a:chExt cx="4618603" cy="2947344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4A1BAFE6-F8C7-2627-A83B-F08DC0C226EB}"/>
                </a:ext>
              </a:extLst>
            </p:cNvPr>
            <p:cNvGrpSpPr/>
            <p:nvPr/>
          </p:nvGrpSpPr>
          <p:grpSpPr>
            <a:xfrm>
              <a:off x="5389946" y="1603131"/>
              <a:ext cx="4618603" cy="2947344"/>
              <a:chOff x="5524861" y="1156821"/>
              <a:chExt cx="4618603" cy="2947344"/>
            </a:xfrm>
          </p:grpSpPr>
          <p:pic>
            <p:nvPicPr>
              <p:cNvPr id="5" name="Picture 4">
                <a:extLst>
                  <a:ext uri="{FF2B5EF4-FFF2-40B4-BE49-F238E27FC236}">
                    <a16:creationId xmlns:a16="http://schemas.microsoft.com/office/drawing/2014/main" id="{37D06AC6-DD32-A601-8819-DE3639C9C71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524861" y="1156821"/>
                <a:ext cx="3619139" cy="2829858"/>
              </a:xfrm>
              <a:prstGeom prst="rect">
                <a:avLst/>
              </a:prstGeom>
            </p:spPr>
          </p:pic>
          <p:sp>
            <p:nvSpPr>
              <p:cNvPr id="6" name="Triangle 5">
                <a:extLst>
                  <a:ext uri="{FF2B5EF4-FFF2-40B4-BE49-F238E27FC236}">
                    <a16:creationId xmlns:a16="http://schemas.microsoft.com/office/drawing/2014/main" id="{501269E8-D62C-78A3-120A-BBDACAE45663}"/>
                  </a:ext>
                </a:extLst>
              </p:cNvPr>
              <p:cNvSpPr/>
              <p:nvPr/>
            </p:nvSpPr>
            <p:spPr>
              <a:xfrm>
                <a:off x="6592186" y="3381153"/>
                <a:ext cx="1828800" cy="680484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" name="Triangle 6">
                <a:extLst>
                  <a:ext uri="{FF2B5EF4-FFF2-40B4-BE49-F238E27FC236}">
                    <a16:creationId xmlns:a16="http://schemas.microsoft.com/office/drawing/2014/main" id="{F813447A-4643-E70C-3C28-19821C0E8DB1}"/>
                  </a:ext>
                </a:extLst>
              </p:cNvPr>
              <p:cNvSpPr/>
              <p:nvPr/>
            </p:nvSpPr>
            <p:spPr>
              <a:xfrm>
                <a:off x="8187073" y="3118881"/>
                <a:ext cx="1956391" cy="985284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810A0768-6963-594F-313F-111B43E4276D}"/>
                </a:ext>
              </a:extLst>
            </p:cNvPr>
            <p:cNvSpPr txBox="1"/>
            <p:nvPr/>
          </p:nvSpPr>
          <p:spPr>
            <a:xfrm>
              <a:off x="7371671" y="2190307"/>
              <a:ext cx="1637414" cy="2242682"/>
            </a:xfrm>
            <a:prstGeom prst="rect">
              <a:avLst/>
            </a:prstGeom>
            <a:solidFill>
              <a:srgbClr val="FFFFFF"/>
            </a:solidFill>
          </p:spPr>
          <p:txBody>
            <a:bodyPr wrap="square" rtlCol="0">
              <a:spAutoFit/>
            </a:bodyPr>
            <a:lstStyle/>
            <a:p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2610912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2"/>
          <p:cNvSpPr/>
          <p:nvPr/>
        </p:nvSpPr>
        <p:spPr>
          <a:xfrm>
            <a:off x="285764" y="190046"/>
            <a:ext cx="6782548" cy="4463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500" tIns="33750" rIns="67500" bIns="337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GB" sz="2400" b="1" i="0" u="none" strike="noStrike" cap="none" dirty="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Outline of the talk</a:t>
            </a:r>
            <a:endParaRPr lang="en-GB" sz="2400" b="0" i="0" u="none" strike="noStrike" cap="none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99EE1FF-43B7-0D8A-70BC-88578A47A2B1}"/>
              </a:ext>
            </a:extLst>
          </p:cNvPr>
          <p:cNvSpPr txBox="1"/>
          <p:nvPr/>
        </p:nvSpPr>
        <p:spPr>
          <a:xfrm>
            <a:off x="285764" y="1311239"/>
            <a:ext cx="7633821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AutoNum type="arabicPeriod"/>
            </a:pPr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External factors affecting the resilience of the RIs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Past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Current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Future</a:t>
            </a:r>
          </a:p>
          <a:p>
            <a:endParaRPr lang="en-GB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Needed response by the RIs, policy makers, funders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2"/>
          <p:cNvSpPr/>
          <p:nvPr/>
        </p:nvSpPr>
        <p:spPr>
          <a:xfrm>
            <a:off x="285764" y="190046"/>
            <a:ext cx="6782548" cy="4463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500" tIns="33750" rIns="67500" bIns="337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GB" sz="2400" b="1" i="0" u="none" strike="noStrike" cap="none" dirty="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Past </a:t>
            </a:r>
            <a:endParaRPr lang="en-GB" sz="2400" b="0" i="0" u="none" strike="noStrike" cap="none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99EE1FF-43B7-0D8A-70BC-88578A47A2B1}"/>
              </a:ext>
            </a:extLst>
          </p:cNvPr>
          <p:cNvSpPr txBox="1"/>
          <p:nvPr/>
        </p:nvSpPr>
        <p:spPr>
          <a:xfrm>
            <a:off x="285764" y="1311239"/>
            <a:ext cx="859882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AutoNum type="arabicPeriod"/>
            </a:pPr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External factors affecting the resilience of the RIs (5 year)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Past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Current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Future</a:t>
            </a:r>
          </a:p>
          <a:p>
            <a:endParaRPr lang="en-GB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Needed response by the RIs, policy makers, funders</a:t>
            </a:r>
          </a:p>
        </p:txBody>
      </p:sp>
    </p:spTree>
    <p:extLst>
      <p:ext uri="{BB962C8B-B14F-4D97-AF65-F5344CB8AC3E}">
        <p14:creationId xmlns:p14="http://schemas.microsoft.com/office/powerpoint/2010/main" val="1896881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2"/>
          <p:cNvSpPr/>
          <p:nvPr/>
        </p:nvSpPr>
        <p:spPr>
          <a:xfrm>
            <a:off x="285764" y="190046"/>
            <a:ext cx="6782548" cy="4463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500" tIns="33750" rIns="67500" bIns="337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GB" sz="2400" b="1" i="0" u="none" strike="noStrike" cap="none" dirty="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COVID-19</a:t>
            </a:r>
            <a:endParaRPr lang="en-GB" sz="2400" b="0" i="0" u="none" strike="noStrike" cap="none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99EE1FF-43B7-0D8A-70BC-88578A47A2B1}"/>
              </a:ext>
            </a:extLst>
          </p:cNvPr>
          <p:cNvSpPr txBox="1"/>
          <p:nvPr/>
        </p:nvSpPr>
        <p:spPr>
          <a:xfrm>
            <a:off x="285764" y="1311239"/>
            <a:ext cx="7361311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Crisis significantly impacted operations of RIs</a:t>
            </a:r>
          </a:p>
          <a:p>
            <a:endParaRPr lang="en-GB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Resilience of the RIs was demonstrated</a:t>
            </a:r>
          </a:p>
          <a:p>
            <a:endParaRPr lang="en-GB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 Contribution of the RIs to provision of the solution</a:t>
            </a:r>
            <a:endParaRPr lang="en-GB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00154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2"/>
          <p:cNvSpPr/>
          <p:nvPr/>
        </p:nvSpPr>
        <p:spPr>
          <a:xfrm>
            <a:off x="285764" y="190046"/>
            <a:ext cx="6782548" cy="4463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500" tIns="33750" rIns="67500" bIns="337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GB" sz="2400" b="1" i="0" u="none" strike="noStrike" cap="none" dirty="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Some Factors Currently Affecting RIs</a:t>
            </a:r>
            <a:endParaRPr lang="en-GB" sz="2400" b="0" i="0" u="none" strike="noStrike" cap="none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99EE1FF-43B7-0D8A-70BC-88578A47A2B1}"/>
              </a:ext>
            </a:extLst>
          </p:cNvPr>
          <p:cNvSpPr txBox="1"/>
          <p:nvPr/>
        </p:nvSpPr>
        <p:spPr>
          <a:xfrm>
            <a:off x="285764" y="800876"/>
            <a:ext cx="4701928" cy="15388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Russian aggression on Ukraine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1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Red Sea Crisis</a:t>
            </a:r>
          </a:p>
          <a:p>
            <a:endParaRPr lang="en-GB" sz="11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 Cyber Security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BD4C640-3CEB-B721-6E05-351521B678C7}"/>
              </a:ext>
            </a:extLst>
          </p:cNvPr>
          <p:cNvSpPr txBox="1"/>
          <p:nvPr/>
        </p:nvSpPr>
        <p:spPr>
          <a:xfrm>
            <a:off x="285764" y="2409182"/>
            <a:ext cx="829471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Council</a:t>
            </a:r>
          </a:p>
          <a:p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…has called on </a:t>
            </a:r>
            <a:r>
              <a:rPr lang="en-GB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ESFRI, as well as RIs</a:t>
            </a:r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GB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 elaborate on</a:t>
            </a:r>
          </a:p>
          <a:p>
            <a:r>
              <a:rPr lang="en-GB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scenarios to manage possible upcoming crises</a:t>
            </a:r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including energy supply difficulties*</a:t>
            </a:r>
          </a:p>
          <a:p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 Tenerife Declaration</a:t>
            </a:r>
          </a:p>
          <a:p>
            <a:endParaRPr lang="en-GB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GB" sz="12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*Research Infrastructures - Council conclusions (approved on 2 December 2022) 15429/22</a:t>
            </a:r>
          </a:p>
        </p:txBody>
      </p:sp>
    </p:spTree>
    <p:extLst>
      <p:ext uri="{BB962C8B-B14F-4D97-AF65-F5344CB8AC3E}">
        <p14:creationId xmlns:p14="http://schemas.microsoft.com/office/powerpoint/2010/main" val="16038283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2"/>
          <p:cNvSpPr/>
          <p:nvPr/>
        </p:nvSpPr>
        <p:spPr>
          <a:xfrm>
            <a:off x="285764" y="190046"/>
            <a:ext cx="6782548" cy="4463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500" tIns="33750" rIns="67500" bIns="337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GB" sz="2400" b="1" i="0" u="none" strike="noStrike" cap="none" dirty="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ESFRI’s response</a:t>
            </a:r>
            <a:endParaRPr lang="en-GB" sz="2400" b="0" i="0" u="none" strike="noStrike" cap="none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1AD2861-E58A-1621-293E-8D5CF7B6AA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44514" y="636356"/>
            <a:ext cx="2908300" cy="4152900"/>
          </a:xfrm>
          <a:prstGeom prst="rect">
            <a:avLst/>
          </a:prstGeom>
          <a:ln w="31750">
            <a:solidFill>
              <a:schemeClr val="accent1"/>
            </a:solidFill>
          </a:ln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D2A14677-C911-60B7-BCEA-9DFAD8A4142B}"/>
              </a:ext>
            </a:extLst>
          </p:cNvPr>
          <p:cNvSpPr txBox="1"/>
          <p:nvPr/>
        </p:nvSpPr>
        <p:spPr>
          <a:xfrm>
            <a:off x="452628" y="3888647"/>
            <a:ext cx="4581144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ESFRI Report on Energy and Supply Challenges of Research Infrastructures. </a:t>
            </a:r>
            <a:r>
              <a:rPr lang="en-GB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Zenodo</a:t>
            </a:r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2023 https://</a:t>
            </a:r>
            <a:r>
              <a:rPr lang="en-GB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doi.org</a:t>
            </a:r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/10.5281/zenodo.8123921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72E6E4B-4898-30BA-13AA-70CEAB160651}"/>
              </a:ext>
            </a:extLst>
          </p:cNvPr>
          <p:cNvSpPr txBox="1"/>
          <p:nvPr/>
        </p:nvSpPr>
        <p:spPr>
          <a:xfrm>
            <a:off x="285764" y="1215546"/>
            <a:ext cx="519084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Assessment of impact and responses</a:t>
            </a:r>
          </a:p>
          <a:p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Recommendations to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National policymakers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ESFRI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EC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RIs </a:t>
            </a:r>
          </a:p>
        </p:txBody>
      </p:sp>
    </p:spTree>
    <p:extLst>
      <p:ext uri="{BB962C8B-B14F-4D97-AF65-F5344CB8AC3E}">
        <p14:creationId xmlns:p14="http://schemas.microsoft.com/office/powerpoint/2010/main" val="16514340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2"/>
          <p:cNvSpPr/>
          <p:nvPr/>
        </p:nvSpPr>
        <p:spPr>
          <a:xfrm>
            <a:off x="285764" y="190046"/>
            <a:ext cx="7413484" cy="4463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500" tIns="33750" rIns="67500" bIns="337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GB" sz="2400" b="1" i="0" u="none" strike="noStrike" cap="none" dirty="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Impact of the Current Challenges</a:t>
            </a:r>
            <a:endParaRPr lang="en-GB" sz="2400" b="0" i="0" u="none" strike="noStrike" cap="none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99EE1FF-43B7-0D8A-70BC-88578A47A2B1}"/>
              </a:ext>
            </a:extLst>
          </p:cNvPr>
          <p:cNvSpPr txBox="1"/>
          <p:nvPr/>
        </p:nvSpPr>
        <p:spPr>
          <a:xfrm>
            <a:off x="285764" y="790501"/>
            <a:ext cx="8539259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Energy Crisis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High energy costs impacting the operation of energy-intensive RIs (ongoing)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Synchrotrons and computing centres are among the most affected RIs</a:t>
            </a:r>
          </a:p>
          <a:p>
            <a:endParaRPr lang="en-GB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 Material Shortages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Critical shortages of gases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Dependence on non-European suppliers for isotopes, specific equipment and parts</a:t>
            </a:r>
          </a:p>
          <a:p>
            <a:endParaRPr lang="en-GB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 Increased Delivery Times</a:t>
            </a:r>
            <a:endParaRPr lang="en-GB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Doubling delivery times for essential equipment and parts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Delays affecting project timelines and scientific outputs (affecting RRF, etc)4. </a:t>
            </a:r>
          </a:p>
          <a:p>
            <a:endParaRPr lang="en-GB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 Increased Prices (inflation)</a:t>
            </a:r>
          </a:p>
          <a:p>
            <a:endParaRPr lang="en-GB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GB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GB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83505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2"/>
          <p:cNvSpPr/>
          <p:nvPr/>
        </p:nvSpPr>
        <p:spPr>
          <a:xfrm>
            <a:off x="285764" y="190046"/>
            <a:ext cx="7413484" cy="4463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500" tIns="33750" rIns="67500" bIns="337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GB" sz="2400" b="1" i="0" u="none" strike="noStrike" cap="none" dirty="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Some Future Challenges</a:t>
            </a:r>
            <a:endParaRPr lang="en-GB" sz="2400" b="0" i="0" u="none" strike="noStrike" cap="none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99EE1FF-43B7-0D8A-70BC-88578A47A2B1}"/>
              </a:ext>
            </a:extLst>
          </p:cNvPr>
          <p:cNvSpPr txBox="1"/>
          <p:nvPr/>
        </p:nvSpPr>
        <p:spPr>
          <a:xfrm>
            <a:off x="285764" y="864929"/>
            <a:ext cx="8528627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Climate change</a:t>
            </a:r>
          </a:p>
          <a:p>
            <a:endParaRPr lang="en-GB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Critical raw materials</a:t>
            </a:r>
          </a:p>
          <a:p>
            <a:endParaRPr lang="en-GB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Research Security</a:t>
            </a:r>
          </a:p>
          <a:p>
            <a:endParaRPr lang="en-GB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Foreign Infringement….</a:t>
            </a:r>
          </a:p>
          <a:p>
            <a:endParaRPr lang="en-GB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GB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65791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2"/>
          <p:cNvSpPr/>
          <p:nvPr/>
        </p:nvSpPr>
        <p:spPr>
          <a:xfrm>
            <a:off x="285764" y="190046"/>
            <a:ext cx="7413484" cy="4463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500" tIns="33750" rIns="67500" bIns="337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GB" sz="2400" b="1" i="0" u="none" strike="noStrike" cap="none" dirty="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Some Future Challenges 1. – Greening of RIs</a:t>
            </a:r>
            <a:endParaRPr lang="en-GB" sz="2400" b="0" i="0" u="none" strike="noStrike" cap="none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99EE1FF-43B7-0D8A-70BC-88578A47A2B1}"/>
              </a:ext>
            </a:extLst>
          </p:cNvPr>
          <p:cNvSpPr txBox="1"/>
          <p:nvPr/>
        </p:nvSpPr>
        <p:spPr>
          <a:xfrm>
            <a:off x="285764" y="864929"/>
            <a:ext cx="852862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Climate change</a:t>
            </a:r>
          </a:p>
          <a:p>
            <a:pPr marL="457200" lvl="2" indent="-457200">
              <a:buAutoNum type="arabicPeriod"/>
            </a:pPr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Political commitments </a:t>
            </a:r>
          </a:p>
          <a:p>
            <a:pPr marL="342900" lvl="4" indent="-342900">
              <a:buFont typeface="Arial" panose="020B0604020202020204" pitchFamily="34" charset="0"/>
              <a:buChar char="•"/>
            </a:pPr>
            <a:r>
              <a:rPr lang="en-GB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55% reduction of greenhouse gas emissions by 2030 (compared to 1990)</a:t>
            </a:r>
          </a:p>
          <a:p>
            <a:pPr marL="342900" lvl="4" indent="-342900">
              <a:buFont typeface="Arial" panose="020B0604020202020204" pitchFamily="34" charset="0"/>
              <a:buChar char="•"/>
            </a:pPr>
            <a:r>
              <a:rPr lang="en-GB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Climate-neutral by 2050</a:t>
            </a:r>
          </a:p>
          <a:p>
            <a:pPr lvl="4"/>
            <a:endParaRPr lang="en-GB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3"/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The impacts on RIs</a:t>
            </a:r>
          </a:p>
          <a:p>
            <a:pPr marL="342900" lvl="3" indent="-342900">
              <a:buFont typeface="Arial" panose="020B0604020202020204" pitchFamily="34" charset="0"/>
              <a:buChar char="•"/>
            </a:pPr>
            <a:r>
              <a:rPr lang="en-GB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Prepare the plans on how to contribute to the targets</a:t>
            </a:r>
          </a:p>
          <a:p>
            <a:pPr marL="342900" lvl="3" indent="-342900">
              <a:buFont typeface="Arial" panose="020B0604020202020204" pitchFamily="34" charset="0"/>
              <a:buChar char="•"/>
            </a:pPr>
            <a:r>
              <a:rPr lang="en-GB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Support by the funders</a:t>
            </a:r>
          </a:p>
          <a:p>
            <a:endParaRPr lang="en-GB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568188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8488</TotalTime>
  <Words>483</Words>
  <Application>Microsoft Office PowerPoint</Application>
  <PresentationFormat>On-screen Show (16:9)</PresentationFormat>
  <Paragraphs>114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sara.lugnani</dc:creator>
  <cp:lastModifiedBy>Jana K</cp:lastModifiedBy>
  <cp:revision>212</cp:revision>
  <dcterms:modified xsi:type="dcterms:W3CDTF">2024-06-20T12:25:07Z</dcterms:modified>
</cp:coreProperties>
</file>